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331" r:id="rId3"/>
    <p:sldId id="347" r:id="rId4"/>
    <p:sldId id="348" r:id="rId5"/>
    <p:sldId id="351" r:id="rId6"/>
    <p:sldId id="349" r:id="rId7"/>
    <p:sldId id="350" r:id="rId8"/>
    <p:sldId id="352" r:id="rId9"/>
    <p:sldId id="332" r:id="rId10"/>
    <p:sldId id="333" r:id="rId11"/>
    <p:sldId id="334" r:id="rId12"/>
    <p:sldId id="353" r:id="rId13"/>
    <p:sldId id="335" r:id="rId14"/>
    <p:sldId id="336" r:id="rId15"/>
    <p:sldId id="354" r:id="rId16"/>
    <p:sldId id="355" r:id="rId17"/>
    <p:sldId id="356" r:id="rId18"/>
    <p:sldId id="357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B7DE"/>
    <a:srgbClr val="A9D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667" autoAdjust="0"/>
  </p:normalViewPr>
  <p:slideViewPr>
    <p:cSldViewPr snapToGrid="0">
      <p:cViewPr>
        <p:scale>
          <a:sx n="75" d="100"/>
          <a:sy n="75" d="100"/>
        </p:scale>
        <p:origin x="883" y="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7C6D7-BF3B-42FC-91F0-99BFD321B0AA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69BB3-D495-4F17-A4D7-5AE572FCE6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1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53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64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5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1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17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95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21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64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42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6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333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B4C39-779B-456F-B6F7-709D0BC5EA86}" type="datetimeFigureOut">
              <a:rPr lang="ru-RU" smtClean="0"/>
              <a:t>28.10.2025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DAFC8-B654-4173-BA48-78DA0FDD1E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65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7442248" y="879012"/>
            <a:ext cx="5859056" cy="5658577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r="-1883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78961" y="6172200"/>
            <a:ext cx="6484879" cy="685800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b="-2020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6540" y="976354"/>
            <a:ext cx="5696501" cy="31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ru-RU" sz="5400" dirty="0">
                <a:solidFill>
                  <a:srgbClr val="004AAD"/>
                </a:solidFill>
                <a:latin typeface="Bookman Old Style" panose="02050604050505020204" pitchFamily="18" charset="0"/>
              </a:rPr>
              <a:t>Методы машинного обучения.</a:t>
            </a:r>
            <a:endParaRPr lang="en-US" sz="5400" dirty="0">
              <a:solidFill>
                <a:srgbClr val="004AAD"/>
              </a:solidFill>
              <a:latin typeface="Bookman Old Style" panose="02050604050505020204" pitchFamily="18" charset="0"/>
            </a:endParaRPr>
          </a:p>
          <a:p>
            <a:r>
              <a:rPr lang="ru-RU" sz="4400">
                <a:solidFill>
                  <a:srgbClr val="004AAD"/>
                </a:solidFill>
                <a:latin typeface="Bookman Old Style" panose="02050604050505020204" pitchFamily="18" charset="0"/>
              </a:rPr>
              <a:t>Лекция №9</a:t>
            </a:r>
            <a:endParaRPr lang="en-US" sz="4400" dirty="0">
              <a:solidFill>
                <a:srgbClr val="004AAD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6540" y="4654773"/>
            <a:ext cx="682667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2800" dirty="0">
                <a:solidFill>
                  <a:srgbClr val="2BB4D4"/>
                </a:solidFill>
                <a:latin typeface="Bookman Old Style" panose="02050604050505020204" pitchFamily="18" charset="0"/>
              </a:rPr>
              <a:t>Дементьева Кристина Игоревна, </a:t>
            </a:r>
            <a:endParaRPr lang="en-US" sz="2800" dirty="0">
              <a:solidFill>
                <a:srgbClr val="2BB4D4"/>
              </a:solidFill>
              <a:latin typeface="Bookman Old Style" panose="02050604050505020204" pitchFamily="18" charset="0"/>
            </a:endParaRPr>
          </a:p>
          <a:p>
            <a:r>
              <a:rPr lang="ru-RU" sz="1600" dirty="0">
                <a:solidFill>
                  <a:srgbClr val="2BB4D4"/>
                </a:solidFill>
                <a:latin typeface="Bookman Old Style" panose="02050604050505020204" pitchFamily="18" charset="0"/>
              </a:rPr>
              <a:t>ассистент кафедры Прикладной математики и кибернетики СибГУТИ</a:t>
            </a:r>
            <a:endParaRPr lang="en-US" sz="1600" dirty="0">
              <a:solidFill>
                <a:srgbClr val="2BB4D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142" y="6220147"/>
            <a:ext cx="323458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6" spc="83" dirty="0">
                <a:solidFill>
                  <a:srgbClr val="A9DDE9"/>
                </a:solidFill>
                <a:latin typeface="Bookman Old Style" panose="02050604050505020204" pitchFamily="18" charset="0"/>
              </a:rPr>
              <a:t>kirsten-frost@mail.ru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9979003" y="3011534"/>
            <a:ext cx="3666388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Bookman Old Style" panose="02050604050505020204" pitchFamily="18" charset="0"/>
              </a:rPr>
              <a:t>Методы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836898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3936" y="49275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Функция активации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53936" y="1212261"/>
            <a:ext cx="3970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Линейная </a:t>
            </a:r>
            <a:r>
              <a:rPr lang="ru-RU" dirty="0">
                <a:latin typeface="Bookman Old Style" panose="02050604050505020204" pitchFamily="18" charset="0"/>
              </a:rPr>
              <a:t>функция активации: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88622" y="4918837"/>
            <a:ext cx="10014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91000"/>
                </a:solidFill>
                <a:latin typeface="Bookman Old Style" panose="02050604050505020204" pitchFamily="18" charset="0"/>
              </a:rPr>
              <a:t>Такой выбор активационной функции позволяет получать спектр значений, а не только бинарный ответ. Можно соединить несколько нейронов вместе и, если более одного нейрона активировано, решение принимается на основе применения операции </a:t>
            </a:r>
            <a:r>
              <a:rPr lang="ru-RU" dirty="0" err="1">
                <a:solidFill>
                  <a:srgbClr val="191000"/>
                </a:solidFill>
                <a:latin typeface="Bookman Old Style" panose="02050604050505020204" pitchFamily="18" charset="0"/>
              </a:rPr>
              <a:t>max</a:t>
            </a:r>
            <a:r>
              <a:rPr lang="ru-RU" dirty="0">
                <a:solidFill>
                  <a:srgbClr val="191000"/>
                </a:solidFill>
                <a:latin typeface="Bookman Old Style" panose="02050604050505020204" pitchFamily="18" charset="0"/>
              </a:rPr>
              <a:t> (или </a:t>
            </a:r>
            <a:r>
              <a:rPr lang="ru-RU" dirty="0" err="1">
                <a:solidFill>
                  <a:srgbClr val="191000"/>
                </a:solidFill>
                <a:latin typeface="Bookman Old Style" panose="02050604050505020204" pitchFamily="18" charset="0"/>
              </a:rPr>
              <a:t>softmax</a:t>
            </a:r>
            <a:r>
              <a:rPr lang="ru-RU" dirty="0">
                <a:solidFill>
                  <a:srgbClr val="191000"/>
                </a:solidFill>
                <a:latin typeface="Bookman Old Style" panose="02050604050505020204" pitchFamily="18" charset="0"/>
              </a:rPr>
              <a:t>).</a:t>
            </a:r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1026" name="Picture 2" descr="линейная функция активаци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60" y="1839439"/>
            <a:ext cx="3577086" cy="282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4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3936" y="49275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Функция активации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53936" y="1212261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Bookman Old Style" panose="02050604050505020204" pitchFamily="18" charset="0"/>
              </a:rPr>
              <a:t>ReLu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88623" y="4918837"/>
            <a:ext cx="5377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191000"/>
                </a:solidFill>
                <a:latin typeface="Bookman Old Style" panose="02050604050505020204" pitchFamily="18" charset="0"/>
              </a:rPr>
              <a:t>ReLu</a:t>
            </a:r>
            <a:r>
              <a:rPr lang="ru-RU" dirty="0">
                <a:solidFill>
                  <a:srgbClr val="191000"/>
                </a:solidFill>
                <a:latin typeface="Bookman Old Style" panose="02050604050505020204" pitchFamily="18" charset="0"/>
              </a:rPr>
              <a:t> возвращает значение х, если х положительно, и 0 в противном случае</a:t>
            </a:r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2050" name="Picture 2" descr="https://neurohive.io/wp-content/uploads/2018/11/0_vGJq0cIuvTB9dvf5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2" y="1912776"/>
            <a:ext cx="4151953" cy="280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85379" y="1225248"/>
            <a:ext cx="4672824" cy="401675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480462" y="1212261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Leaky </a:t>
            </a:r>
            <a:r>
              <a:rPr lang="en-US" b="1" dirty="0" err="1">
                <a:latin typeface="Bookman Old Style" panose="02050604050505020204" pitchFamily="18" charset="0"/>
              </a:rPr>
              <a:t>ReLu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480462" y="5358561"/>
            <a:ext cx="4986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Bookman Old Style" panose="02050604050505020204" pitchFamily="18" charset="0"/>
              </a:rPr>
              <a:t>Небольшое отрицательное значение помогает добиться ненулевого градиента при отрицательных значениях</a:t>
            </a:r>
            <a:endParaRPr lang="ru-RU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02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7071A-7D31-7EE5-1A40-F0519B605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07C244-6A25-BEA7-516B-6F62A1F03DFF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48C27D4-79CD-D730-89DD-7F87B2425FAB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97ADC2-5BC6-DBC1-CFC5-57B05712E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FF6799-54A0-61E2-5F6C-7BB6D59AE877}"/>
              </a:ext>
            </a:extLst>
          </p:cNvPr>
          <p:cNvSpPr/>
          <p:nvPr/>
        </p:nvSpPr>
        <p:spPr>
          <a:xfrm>
            <a:off x="453936" y="49275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Функция активации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E95F2F6-554C-BB26-C524-2E5A6EA64680}"/>
              </a:ext>
            </a:extLst>
          </p:cNvPr>
          <p:cNvSpPr/>
          <p:nvPr/>
        </p:nvSpPr>
        <p:spPr>
          <a:xfrm>
            <a:off x="453936" y="1212261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Bookman Old Style" panose="02050604050505020204" pitchFamily="18" charset="0"/>
              </a:rPr>
              <a:t>Softmax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BEFFCE-A4DB-257D-B9FA-F46EFF7BC138}"/>
              </a:ext>
            </a:extLst>
          </p:cNvPr>
          <p:cNvSpPr/>
          <p:nvPr/>
        </p:nvSpPr>
        <p:spPr>
          <a:xfrm>
            <a:off x="388622" y="4918837"/>
            <a:ext cx="8999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91000"/>
                </a:solidFill>
                <a:latin typeface="Bookman Old Style" panose="02050604050505020204" pitchFamily="18" charset="0"/>
              </a:rPr>
              <a:t>Применение: </a:t>
            </a:r>
            <a:r>
              <a:rPr lang="ru-RU" dirty="0" err="1">
                <a:solidFill>
                  <a:srgbClr val="191000"/>
                </a:solidFill>
                <a:latin typeface="Bookman Old Style" panose="02050604050505020204" pitchFamily="18" charset="0"/>
              </a:rPr>
              <a:t>многоклассовая</a:t>
            </a:r>
            <a:r>
              <a:rPr lang="ru-RU" dirty="0">
                <a:solidFill>
                  <a:srgbClr val="191000"/>
                </a:solidFill>
                <a:latin typeface="Bookman Old Style" panose="02050604050505020204" pitchFamily="18" charset="0"/>
              </a:rPr>
              <a:t> классификация</a:t>
            </a:r>
          </a:p>
          <a:p>
            <a:endParaRPr lang="ru-RU" dirty="0">
              <a:solidFill>
                <a:srgbClr val="191000"/>
              </a:solidFill>
              <a:latin typeface="Bookman Old Style" panose="02050604050505020204" pitchFamily="18" charset="0"/>
            </a:endParaRPr>
          </a:p>
          <a:p>
            <a:r>
              <a:rPr lang="ru-RU" dirty="0">
                <a:solidFill>
                  <a:srgbClr val="191000"/>
                </a:solidFill>
                <a:latin typeface="Bookman Old Style" panose="02050604050505020204" pitchFamily="18" charset="0"/>
              </a:rPr>
              <a:t>Выход: распределение вероятностей</a:t>
            </a:r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EB3BE1-D46A-AD9A-37DC-1BE3739D8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36" y="1912587"/>
            <a:ext cx="3810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3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3936" y="492750"/>
            <a:ext cx="6192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Как выбрать функцию активации?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02581" y="1942372"/>
            <a:ext cx="110973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Следует ли для каждого случая использовать </a:t>
            </a:r>
            <a:r>
              <a:rPr lang="ru-RU" dirty="0" err="1">
                <a:latin typeface="Bookman Old Style" panose="02050604050505020204" pitchFamily="18" charset="0"/>
              </a:rPr>
              <a:t>ReLu</a:t>
            </a:r>
            <a:r>
              <a:rPr lang="ru-RU" dirty="0">
                <a:latin typeface="Bookman Old Style" panose="02050604050505020204" pitchFamily="18" charset="0"/>
              </a:rPr>
              <a:t> или </a:t>
            </a:r>
            <a:r>
              <a:rPr lang="ru-RU" dirty="0" err="1">
                <a:latin typeface="Bookman Old Style" panose="02050604050505020204" pitchFamily="18" charset="0"/>
              </a:rPr>
              <a:t>сигмоиду</a:t>
            </a:r>
            <a:r>
              <a:rPr lang="ru-RU" dirty="0">
                <a:latin typeface="Bookman Old Style" panose="02050604050505020204" pitchFamily="18" charset="0"/>
              </a:rPr>
              <a:t>? 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На эти вопросы нельзя дать однозначного ответа. 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Зная некоторые характеристики функции, которую пытаетесь аппроксимировать, следует выбирать активационную функцию, которая аппроксимирует искомую функцию лучше и ведет к более быстрому обучению.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Например, </a:t>
            </a:r>
            <a:r>
              <a:rPr lang="ru-RU" b="1" dirty="0" err="1">
                <a:solidFill>
                  <a:srgbClr val="0070C0"/>
                </a:solidFill>
                <a:latin typeface="Bookman Old Style" panose="02050604050505020204" pitchFamily="18" charset="0"/>
              </a:rPr>
              <a:t>сигмоида</a:t>
            </a:r>
            <a:r>
              <a:rPr lang="ru-RU" b="1" dirty="0">
                <a:solidFill>
                  <a:srgbClr val="0070C0"/>
                </a:solidFill>
                <a:latin typeface="Bookman Old Style" panose="020506040505050202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</a:rPr>
              <a:t>хорошо показывает себя в задачах </a:t>
            </a:r>
            <a:r>
              <a:rPr lang="ru-RU" b="1" dirty="0">
                <a:solidFill>
                  <a:srgbClr val="0070C0"/>
                </a:solidFill>
                <a:latin typeface="Bookman Old Style" panose="02050604050505020204" pitchFamily="18" charset="0"/>
              </a:rPr>
              <a:t>классификации</a:t>
            </a:r>
            <a:r>
              <a:rPr lang="ru-RU" dirty="0">
                <a:latin typeface="Bookman Old Style" panose="02050604050505020204" pitchFamily="18" charset="0"/>
              </a:rPr>
              <a:t>, так как аппроксимацию классифицирующей функции комбинацией </a:t>
            </a:r>
            <a:r>
              <a:rPr lang="ru-RU" dirty="0" err="1">
                <a:latin typeface="Bookman Old Style" panose="02050604050505020204" pitchFamily="18" charset="0"/>
              </a:rPr>
              <a:t>сигмоид</a:t>
            </a:r>
            <a:r>
              <a:rPr lang="ru-RU" dirty="0">
                <a:latin typeface="Bookman Old Style" panose="02050604050505020204" pitchFamily="18" charset="0"/>
              </a:rPr>
              <a:t> можно провести легче, чем используя </a:t>
            </a:r>
            <a:r>
              <a:rPr lang="ru-RU" dirty="0" err="1">
                <a:latin typeface="Bookman Old Style" panose="02050604050505020204" pitchFamily="18" charset="0"/>
              </a:rPr>
              <a:t>ReLu</a:t>
            </a:r>
            <a:r>
              <a:rPr lang="ru-RU" dirty="0">
                <a:latin typeface="Bookman Old Style" panose="02050604050505020204" pitchFamily="18" charset="0"/>
              </a:rPr>
              <a:t>, например.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Используйте функцию, с которой процесс обучения и сходимость будут быстрее. Более того, вы можете использовать собственную </a:t>
            </a:r>
            <a:r>
              <a:rPr lang="ru-RU" dirty="0" err="1">
                <a:latin typeface="Bookman Old Style" panose="02050604050505020204" pitchFamily="18" charset="0"/>
              </a:rPr>
              <a:t>кастомную</a:t>
            </a:r>
            <a:r>
              <a:rPr lang="ru-RU" dirty="0">
                <a:latin typeface="Bookman Old Style" panose="02050604050505020204" pitchFamily="18" charset="0"/>
              </a:rPr>
              <a:t> функцию. В большинстве случаев </a:t>
            </a:r>
            <a:r>
              <a:rPr lang="ru-RU" b="1" dirty="0" err="1">
                <a:solidFill>
                  <a:srgbClr val="FF0000"/>
                </a:solidFill>
                <a:latin typeface="Bookman Old Style" panose="02050604050505020204" pitchFamily="18" charset="0"/>
              </a:rPr>
              <a:t>ReLu</a:t>
            </a:r>
            <a:r>
              <a:rPr lang="ru-RU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ru-RU" dirty="0">
                <a:latin typeface="Bookman Old Style" panose="02050604050505020204" pitchFamily="18" charset="0"/>
              </a:rPr>
              <a:t>работает как хороший </a:t>
            </a:r>
            <a:r>
              <a:rPr lang="ru-RU" b="1" dirty="0" err="1">
                <a:solidFill>
                  <a:srgbClr val="FF0000"/>
                </a:solidFill>
                <a:latin typeface="Bookman Old Style" panose="02050604050505020204" pitchFamily="18" charset="0"/>
              </a:rPr>
              <a:t>аппроксиматор</a:t>
            </a:r>
            <a:r>
              <a:rPr lang="ru-RU" dirty="0"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749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3936" y="492750"/>
            <a:ext cx="6192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Как выбрать функцию активации?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53936" y="1399073"/>
            <a:ext cx="1109736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Несколько</a:t>
            </a:r>
            <a:r>
              <a:rPr lang="ru-RU" dirty="0">
                <a:latin typeface="Bookman Old Style" panose="02050604050505020204" pitchFamily="18" charset="0"/>
              </a:rPr>
              <a:t> </a:t>
            </a:r>
            <a:r>
              <a:rPr lang="ru-RU" b="1" dirty="0">
                <a:latin typeface="Bookman Old Style" panose="02050604050505020204" pitchFamily="18" charset="0"/>
              </a:rPr>
              <a:t>рекомендаций</a:t>
            </a:r>
            <a:r>
              <a:rPr lang="ru-RU" dirty="0">
                <a:latin typeface="Bookman Old Style" panose="02050604050505020204" pitchFamily="18" charset="0"/>
              </a:rPr>
              <a:t>, которые могут помочь в выборе подходящего слоя активации: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Для задач классификации, используйте </a:t>
            </a:r>
            <a:r>
              <a:rPr lang="ru-RU" dirty="0" err="1">
                <a:latin typeface="Bookman Old Style" panose="02050604050505020204" pitchFamily="18" charset="0"/>
              </a:rPr>
              <a:t>Softmax</a:t>
            </a:r>
            <a:r>
              <a:rPr lang="ru-RU" dirty="0">
                <a:latin typeface="Bookman Old Style" panose="02050604050505020204" pitchFamily="18" charset="0"/>
              </a:rPr>
              <a:t>, если вы хотите получить вероятности классов в качестве выходных данных. Используйте </a:t>
            </a:r>
            <a:r>
              <a:rPr lang="ru-RU" dirty="0" err="1">
                <a:latin typeface="Bookman Old Style" panose="02050604050505020204" pitchFamily="18" charset="0"/>
              </a:rPr>
              <a:t>Sigmoid</a:t>
            </a:r>
            <a:r>
              <a:rPr lang="ru-RU" dirty="0">
                <a:latin typeface="Bookman Old Style" panose="02050604050505020204" pitchFamily="18" charset="0"/>
              </a:rPr>
              <a:t> или </a:t>
            </a:r>
            <a:r>
              <a:rPr lang="ru-RU" dirty="0" err="1">
                <a:latin typeface="Bookman Old Style" panose="02050604050505020204" pitchFamily="18" charset="0"/>
              </a:rPr>
              <a:t>Tanh</a:t>
            </a:r>
            <a:r>
              <a:rPr lang="ru-RU" dirty="0">
                <a:latin typeface="Bookman Old Style" panose="02050604050505020204" pitchFamily="18" charset="0"/>
              </a:rPr>
              <a:t>, если вы хотите получить двоичный вывод.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Для задач регрессии, используйте </a:t>
            </a:r>
            <a:r>
              <a:rPr lang="ru-RU" dirty="0" err="1">
                <a:latin typeface="Bookman Old Style" panose="02050604050505020204" pitchFamily="18" charset="0"/>
              </a:rPr>
              <a:t>ReLU</a:t>
            </a:r>
            <a:r>
              <a:rPr lang="ru-RU" dirty="0">
                <a:latin typeface="Bookman Old Style" panose="02050604050505020204" pitchFamily="18" charset="0"/>
              </a:rPr>
              <a:t> или его модификации, такие как </a:t>
            </a:r>
            <a:r>
              <a:rPr lang="ru-RU" dirty="0" err="1">
                <a:latin typeface="Bookman Old Style" panose="02050604050505020204" pitchFamily="18" charset="0"/>
              </a:rPr>
              <a:t>LeakyReLU</a:t>
            </a:r>
            <a:r>
              <a:rPr lang="ru-RU" dirty="0">
                <a:latin typeface="Bookman Old Style" panose="02050604050505020204" pitchFamily="18" charset="0"/>
              </a:rPr>
              <a:t> или ELU. Эти функции обычно дают лучшую производительность в задачах регрессии.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Для моделей глубокого обучения, </a:t>
            </a:r>
            <a:r>
              <a:rPr lang="ru-RU" dirty="0" err="1">
                <a:latin typeface="Bookman Old Style" panose="02050604050505020204" pitchFamily="18" charset="0"/>
              </a:rPr>
              <a:t>ReLU</a:t>
            </a:r>
            <a:r>
              <a:rPr lang="ru-RU" dirty="0">
                <a:latin typeface="Bookman Old Style" panose="02050604050505020204" pitchFamily="18" charset="0"/>
              </a:rPr>
              <a:t> является общим выбором для скрытых слоев, так как она может ускорить обучение, но можно также использовать другие функции, например, </a:t>
            </a:r>
            <a:r>
              <a:rPr lang="ru-RU" dirty="0" err="1">
                <a:latin typeface="Bookman Old Style" panose="02050604050505020204" pitchFamily="18" charset="0"/>
              </a:rPr>
              <a:t>PReLU</a:t>
            </a:r>
            <a:r>
              <a:rPr lang="ru-RU" dirty="0">
                <a:latin typeface="Bookman Old Style" panose="02050604050505020204" pitchFamily="18" charset="0"/>
              </a:rPr>
              <a:t> или </a:t>
            </a:r>
            <a:r>
              <a:rPr lang="ru-RU" dirty="0" err="1">
                <a:latin typeface="Bookman Old Style" panose="02050604050505020204" pitchFamily="18" charset="0"/>
              </a:rPr>
              <a:t>Swish</a:t>
            </a:r>
            <a:r>
              <a:rPr lang="ru-RU" dirty="0">
                <a:latin typeface="Bookman Old Style" panose="02050604050505020204" pitchFamily="18" charset="0"/>
              </a:rPr>
              <a:t>.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Для рекуррентных нейронных сетей, обычно используются функции активации </a:t>
            </a:r>
            <a:r>
              <a:rPr lang="ru-RU" dirty="0" err="1">
                <a:latin typeface="Bookman Old Style" panose="02050604050505020204" pitchFamily="18" charset="0"/>
              </a:rPr>
              <a:t>Tanh</a:t>
            </a:r>
            <a:r>
              <a:rPr lang="ru-RU" dirty="0">
                <a:latin typeface="Bookman Old Style" panose="02050604050505020204" pitchFamily="18" charset="0"/>
              </a:rPr>
              <a:t>.</a:t>
            </a:r>
          </a:p>
          <a:p>
            <a:endParaRPr lang="ru-RU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Если вы не уверены, какую функцию активации использовать, попробуйте использовать несколько функций активации и сравните их производительность на </a:t>
            </a:r>
            <a:r>
              <a:rPr lang="ru-RU" dirty="0" err="1">
                <a:latin typeface="Bookman Old Style" panose="02050604050505020204" pitchFamily="18" charset="0"/>
              </a:rPr>
              <a:t>валидационном</a:t>
            </a:r>
            <a:r>
              <a:rPr lang="ru-RU" dirty="0">
                <a:latin typeface="Bookman Old Style" panose="02050604050505020204" pitchFamily="18" charset="0"/>
              </a:rPr>
              <a:t> наборе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302787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035BB-B53E-7CB3-41C5-0F7BBC182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95D8C-DEB7-C3FA-02F7-FCB36690D03F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F9BA5206-5A6A-3D10-5E59-6FC59421F77F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6F6C6E8-1E9D-7237-7B32-474DD9867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DC155C4-6D10-6E52-9A7B-C1ADD04DB24E}"/>
              </a:ext>
            </a:extLst>
          </p:cNvPr>
          <p:cNvSpPr/>
          <p:nvPr/>
        </p:nvSpPr>
        <p:spPr>
          <a:xfrm>
            <a:off x="453936" y="492750"/>
            <a:ext cx="3664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Компиляция модели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C92BAC-5CA3-295B-1EB5-2288236EFB1A}"/>
              </a:ext>
            </a:extLst>
          </p:cNvPr>
          <p:cNvSpPr/>
          <p:nvPr/>
        </p:nvSpPr>
        <p:spPr>
          <a:xfrm>
            <a:off x="453936" y="1399073"/>
            <a:ext cx="114231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Компиляция </a:t>
            </a:r>
            <a:r>
              <a:rPr lang="ru-RU" sz="2400" dirty="0">
                <a:latin typeface="Bookman Old Style" panose="02050604050505020204" pitchFamily="18" charset="0"/>
              </a:rPr>
              <a:t>— это подготовка модели к обучению, где определяются</a:t>
            </a:r>
            <a:r>
              <a:rPr lang="ru-RU" sz="2400" b="1" dirty="0">
                <a:latin typeface="Bookman Old Style" panose="02050604050505020204" pitchFamily="18" charset="0"/>
              </a:rPr>
              <a:t>:</a:t>
            </a:r>
          </a:p>
          <a:p>
            <a:endParaRPr lang="ru-RU" sz="2400" b="1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Алгоритм оптимизации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Функция потерь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Метрики качества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C6F2BDF-D4AF-36A1-15A8-1D95A16FE17F}"/>
              </a:ext>
            </a:extLst>
          </p:cNvPr>
          <p:cNvSpPr/>
          <p:nvPr/>
        </p:nvSpPr>
        <p:spPr>
          <a:xfrm>
            <a:off x="453936" y="3443625"/>
            <a:ext cx="114231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Bookman Old Style" panose="02050604050505020204" pitchFamily="18" charset="0"/>
              </a:rPr>
              <a:t>Функции потерь:</a:t>
            </a:r>
          </a:p>
          <a:p>
            <a:endParaRPr lang="ru-RU" sz="2000" b="1" dirty="0">
              <a:latin typeface="Bookman Old Style" panose="02050604050505020204" pitchFamily="18" charset="0"/>
            </a:endParaRPr>
          </a:p>
          <a:p>
            <a:r>
              <a:rPr lang="ru-RU" sz="2000" dirty="0">
                <a:latin typeface="Bookman Old Style" panose="02050604050505020204" pitchFamily="18" charset="0"/>
              </a:rPr>
              <a:t>Для регрессии:</a:t>
            </a:r>
          </a:p>
          <a:p>
            <a:r>
              <a:rPr lang="en-US" sz="2000" dirty="0" err="1">
                <a:latin typeface="Bookman Old Style" panose="02050604050505020204" pitchFamily="18" charset="0"/>
              </a:rPr>
              <a:t>model.compile</a:t>
            </a:r>
            <a:r>
              <a:rPr lang="en-US" sz="2000" dirty="0">
                <a:latin typeface="Bookman Old Style" panose="02050604050505020204" pitchFamily="18" charset="0"/>
              </a:rPr>
              <a:t>(loss='</a:t>
            </a:r>
            <a:r>
              <a:rPr lang="en-US" sz="2000" dirty="0" err="1">
                <a:latin typeface="Bookman Old Style" panose="02050604050505020204" pitchFamily="18" charset="0"/>
              </a:rPr>
              <a:t>mse</a:t>
            </a:r>
            <a:r>
              <a:rPr lang="en-US" sz="2000" dirty="0">
                <a:latin typeface="Bookman Old Style" panose="02050604050505020204" pitchFamily="18" charset="0"/>
              </a:rPr>
              <a:t>')</a:t>
            </a:r>
          </a:p>
          <a:p>
            <a:r>
              <a:rPr lang="en-US" sz="2000" dirty="0" err="1">
                <a:latin typeface="Bookman Old Style" panose="02050604050505020204" pitchFamily="18" charset="0"/>
              </a:rPr>
              <a:t>model.compile</a:t>
            </a:r>
            <a:r>
              <a:rPr lang="en-US" sz="2000" dirty="0">
                <a:latin typeface="Bookman Old Style" panose="02050604050505020204" pitchFamily="18" charset="0"/>
              </a:rPr>
              <a:t>(loss='</a:t>
            </a:r>
            <a:r>
              <a:rPr lang="en-US" sz="2000" dirty="0" err="1">
                <a:latin typeface="Bookman Old Style" panose="02050604050505020204" pitchFamily="18" charset="0"/>
              </a:rPr>
              <a:t>mae</a:t>
            </a:r>
            <a:r>
              <a:rPr lang="en-US" sz="2000" dirty="0">
                <a:latin typeface="Bookman Old Style" panose="02050604050505020204" pitchFamily="18" charset="0"/>
              </a:rPr>
              <a:t>')</a:t>
            </a:r>
            <a:endParaRPr lang="ru-RU" sz="2000" dirty="0">
              <a:latin typeface="Bookman Old Style" panose="02050604050505020204" pitchFamily="18" charset="0"/>
            </a:endParaRPr>
          </a:p>
          <a:p>
            <a:endParaRPr lang="ru-RU" sz="2000" b="1" dirty="0">
              <a:latin typeface="Bookman Old Style" panose="02050604050505020204" pitchFamily="18" charset="0"/>
            </a:endParaRPr>
          </a:p>
          <a:p>
            <a:r>
              <a:rPr lang="ru-RU" sz="2000" b="1" dirty="0">
                <a:latin typeface="Bookman Old Style" panose="02050604050505020204" pitchFamily="18" charset="0"/>
              </a:rPr>
              <a:t>Для классификации:</a:t>
            </a:r>
          </a:p>
          <a:p>
            <a:r>
              <a:rPr lang="en-US" sz="2000" dirty="0" err="1">
                <a:latin typeface="Bookman Old Style" panose="02050604050505020204" pitchFamily="18" charset="0"/>
              </a:rPr>
              <a:t>model.compile</a:t>
            </a:r>
            <a:r>
              <a:rPr lang="en-US" sz="2000" dirty="0">
                <a:latin typeface="Bookman Old Style" panose="02050604050505020204" pitchFamily="18" charset="0"/>
              </a:rPr>
              <a:t>(loss='</a:t>
            </a:r>
            <a:r>
              <a:rPr lang="en-US" sz="2000" dirty="0" err="1">
                <a:latin typeface="Bookman Old Style" panose="02050604050505020204" pitchFamily="18" charset="0"/>
              </a:rPr>
              <a:t>binary_crossentropy</a:t>
            </a:r>
            <a:r>
              <a:rPr lang="en-US" sz="2000" dirty="0">
                <a:latin typeface="Bookman Old Style" panose="02050604050505020204" pitchFamily="18" charset="0"/>
              </a:rPr>
              <a:t>')</a:t>
            </a:r>
          </a:p>
          <a:p>
            <a:r>
              <a:rPr lang="en-US" sz="2000" dirty="0" err="1">
                <a:latin typeface="Bookman Old Style" panose="02050604050505020204" pitchFamily="18" charset="0"/>
              </a:rPr>
              <a:t>model.compile</a:t>
            </a:r>
            <a:r>
              <a:rPr lang="en-US" sz="2000" dirty="0">
                <a:latin typeface="Bookman Old Style" panose="02050604050505020204" pitchFamily="18" charset="0"/>
              </a:rPr>
              <a:t>(loss='</a:t>
            </a:r>
            <a:r>
              <a:rPr lang="en-US" sz="2000" dirty="0" err="1">
                <a:latin typeface="Bookman Old Style" panose="02050604050505020204" pitchFamily="18" charset="0"/>
              </a:rPr>
              <a:t>categorical_crossentropy</a:t>
            </a:r>
            <a:r>
              <a:rPr lang="en-US" sz="2000" dirty="0">
                <a:latin typeface="Bookman Old Style" panose="02050604050505020204" pitchFamily="18" charset="0"/>
              </a:rPr>
              <a:t>')</a:t>
            </a:r>
            <a:endParaRPr lang="ru-RU" sz="2000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0B01C-6CE7-C7C1-B87B-11BE207627C6}"/>
              </a:ext>
            </a:extLst>
          </p:cNvPr>
          <p:cNvSpPr txBox="1"/>
          <p:nvPr/>
        </p:nvSpPr>
        <p:spPr>
          <a:xfrm>
            <a:off x="6459220" y="5587901"/>
            <a:ext cx="7614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Бинарная классификация </a:t>
            </a:r>
          </a:p>
          <a:p>
            <a:r>
              <a:rPr lang="ru-RU" sz="2000" dirty="0" err="1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Многоклассовая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 классификация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121027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FA2B2-4860-F5A6-C87B-EACB57DB9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03AF4-FFC8-CF48-37B2-B0548B416EC8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C8384D74-1F0A-4B18-428C-E070CAF9AC04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D0AF6AF-E3CC-FC78-C53F-2734084B6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46D0FC-5331-2981-BC48-5189A6645AE4}"/>
              </a:ext>
            </a:extLst>
          </p:cNvPr>
          <p:cNvSpPr/>
          <p:nvPr/>
        </p:nvSpPr>
        <p:spPr>
          <a:xfrm>
            <a:off x="453936" y="492750"/>
            <a:ext cx="285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Оптимизаторы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0EE92F-159A-81F9-EB44-C79BEAC55201}"/>
              </a:ext>
            </a:extLst>
          </p:cNvPr>
          <p:cNvSpPr/>
          <p:nvPr/>
        </p:nvSpPr>
        <p:spPr>
          <a:xfrm>
            <a:off x="453936" y="1399073"/>
            <a:ext cx="11423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Bookman Old Style" panose="02050604050505020204" pitchFamily="18" charset="0"/>
              </a:rPr>
              <a:t>Adam 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8479A92-A7B9-B157-B2EE-75E6DC4364A2}"/>
              </a:ext>
            </a:extLst>
          </p:cNvPr>
          <p:cNvSpPr/>
          <p:nvPr/>
        </p:nvSpPr>
        <p:spPr>
          <a:xfrm>
            <a:off x="453936" y="2878206"/>
            <a:ext cx="114231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Learning rate - </a:t>
            </a:r>
            <a:r>
              <a:rPr lang="ru-RU" sz="2000" dirty="0">
                <a:latin typeface="Bookman Old Style" panose="02050604050505020204" pitchFamily="18" charset="0"/>
              </a:rPr>
              <a:t>шаг обучения </a:t>
            </a:r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ru-RU" sz="2000" dirty="0">
                <a:latin typeface="Bookman Old Style" panose="02050604050505020204" pitchFamily="18" charset="0"/>
              </a:rPr>
              <a:t>Если его выбрать слишком большим, то оптимизация может расходиться, а если слишком малым - то сходимость будет слишком медленная</a:t>
            </a:r>
            <a:endParaRPr lang="en-US" sz="2000" dirty="0">
              <a:latin typeface="Bookman Old Style" panose="02050604050505020204" pitchFamily="18" charset="0"/>
            </a:endParaRPr>
          </a:p>
          <a:p>
            <a:endParaRPr lang="en-US" sz="2000" dirty="0">
              <a:latin typeface="Bookman Old Style" panose="02050604050505020204" pitchFamily="18" charset="0"/>
            </a:endParaRPr>
          </a:p>
          <a:p>
            <a:r>
              <a:rPr lang="ru-RU" sz="2000" b="1" dirty="0">
                <a:latin typeface="Bookman Old Style" panose="02050604050505020204" pitchFamily="18" charset="0"/>
              </a:rPr>
              <a:t>Рекомендация</a:t>
            </a:r>
            <a:r>
              <a:rPr lang="ru-RU" sz="2000" dirty="0">
                <a:latin typeface="Bookman Old Style" panose="02050604050505020204" pitchFamily="18" charset="0"/>
              </a:rPr>
              <a:t>: выбор по умолчанию для большинства задач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6B606-29F7-D31B-82C3-9FA85DD07454}"/>
              </a:ext>
            </a:extLst>
          </p:cNvPr>
          <p:cNvSpPr txBox="1"/>
          <p:nvPr/>
        </p:nvSpPr>
        <p:spPr>
          <a:xfrm>
            <a:off x="554110" y="2044859"/>
            <a:ext cx="10388210" cy="492443"/>
          </a:xfrm>
          <a:prstGeom prst="rect">
            <a:avLst/>
          </a:prstGeom>
          <a:noFill/>
          <a:ln>
            <a:solidFill>
              <a:srgbClr val="91B7DE"/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tf.keras.optimizers.Adam</a:t>
            </a:r>
            <a:r>
              <a:rPr lang="en-US" sz="2600" dirty="0">
                <a:latin typeface="Consolas" panose="020B0609020204030204" pitchFamily="49" charset="0"/>
              </a:rPr>
              <a:t>(</a:t>
            </a:r>
            <a:r>
              <a:rPr lang="en-US" sz="2600" dirty="0" err="1">
                <a:latin typeface="Consolas" panose="020B0609020204030204" pitchFamily="49" charset="0"/>
              </a:rPr>
              <a:t>learning_rate</a:t>
            </a:r>
            <a:r>
              <a:rPr lang="en-US" sz="2600" dirty="0">
                <a:latin typeface="Consolas" panose="020B0609020204030204" pitchFamily="49" charset="0"/>
              </a:rPr>
              <a:t>=0.001)</a:t>
            </a:r>
            <a:endParaRPr lang="ru-RU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056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FD468-A679-4062-EBDF-0BABE7D4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61FCBE-A761-DE1A-792B-914DCF489463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417863AD-0837-7F8B-E96C-7E74E8A4B4CC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6F3AC87-E714-39A9-0B27-33B8E7ED2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34E22C-C52F-F8BD-1628-C1F5B2A660FD}"/>
              </a:ext>
            </a:extLst>
          </p:cNvPr>
          <p:cNvSpPr/>
          <p:nvPr/>
        </p:nvSpPr>
        <p:spPr>
          <a:xfrm>
            <a:off x="453936" y="492750"/>
            <a:ext cx="285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Оптимизаторы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19C780-BB59-DD67-A74A-6ED0FBF585AA}"/>
              </a:ext>
            </a:extLst>
          </p:cNvPr>
          <p:cNvSpPr/>
          <p:nvPr/>
        </p:nvSpPr>
        <p:spPr>
          <a:xfrm>
            <a:off x="453936" y="1399073"/>
            <a:ext cx="11423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Bookman Old Style" panose="02050604050505020204" pitchFamily="18" charset="0"/>
              </a:rPr>
              <a:t>SGD </a:t>
            </a:r>
            <a:endParaRPr lang="ru-RU" sz="2400" dirty="0">
              <a:latin typeface="Bookman Old Style" panose="020506040505050202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AA39FA-8775-049D-9BCD-E412749E94E6}"/>
              </a:ext>
            </a:extLst>
          </p:cNvPr>
          <p:cNvSpPr/>
          <p:nvPr/>
        </p:nvSpPr>
        <p:spPr>
          <a:xfrm>
            <a:off x="453936" y="2878206"/>
            <a:ext cx="11423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Bookman Old Style" panose="02050604050505020204" pitchFamily="18" charset="0"/>
              </a:rPr>
              <a:t>Классический алгоритм</a:t>
            </a:r>
          </a:p>
          <a:p>
            <a:endParaRPr lang="ru-RU" sz="2000" dirty="0">
              <a:latin typeface="Bookman Old Style" panose="02050604050505020204" pitchFamily="18" charset="0"/>
            </a:endParaRPr>
          </a:p>
          <a:p>
            <a:r>
              <a:rPr lang="ru-RU" sz="2000" dirty="0" err="1">
                <a:latin typeface="Bookman Old Style" panose="02050604050505020204" pitchFamily="18" charset="0"/>
              </a:rPr>
              <a:t>momentum</a:t>
            </a:r>
            <a:r>
              <a:rPr lang="ru-RU" sz="2000" dirty="0">
                <a:latin typeface="Bookman Old Style" panose="02050604050505020204" pitchFamily="18" charset="0"/>
              </a:rPr>
              <a:t> для ускорения сходимости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95B35-43F5-C049-BC79-20FB4C122B6D}"/>
              </a:ext>
            </a:extLst>
          </p:cNvPr>
          <p:cNvSpPr txBox="1"/>
          <p:nvPr/>
        </p:nvSpPr>
        <p:spPr>
          <a:xfrm>
            <a:off x="554110" y="2044859"/>
            <a:ext cx="11820770" cy="492443"/>
          </a:xfrm>
          <a:prstGeom prst="rect">
            <a:avLst/>
          </a:prstGeom>
          <a:noFill/>
          <a:ln>
            <a:solidFill>
              <a:srgbClr val="91B7DE"/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tf.keras.optimizers.SGD</a:t>
            </a:r>
            <a:r>
              <a:rPr lang="en-US" sz="2600" dirty="0">
                <a:latin typeface="Consolas" panose="020B0609020204030204" pitchFamily="49" charset="0"/>
              </a:rPr>
              <a:t>(</a:t>
            </a:r>
            <a:r>
              <a:rPr lang="en-US" sz="2600" dirty="0" err="1">
                <a:latin typeface="Consolas" panose="020B0609020204030204" pitchFamily="49" charset="0"/>
              </a:rPr>
              <a:t>learning_rate</a:t>
            </a:r>
            <a:r>
              <a:rPr lang="en-US" sz="2600" dirty="0">
                <a:latin typeface="Consolas" panose="020B0609020204030204" pitchFamily="49" charset="0"/>
              </a:rPr>
              <a:t>=0.01, momentum=0.9)</a:t>
            </a:r>
            <a:endParaRPr lang="ru-RU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34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30C4-A42F-6887-DC6F-30D0B5D5A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E8A6B-8DC2-380A-AFE3-49101CAF266A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23B3A67-5FBC-E9A0-9D47-6A19190B2D40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D0BA500-4BEC-0196-F00E-30068ADBE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194F00-EA43-4DC6-B003-4D6A78D17135}"/>
              </a:ext>
            </a:extLst>
          </p:cNvPr>
          <p:cNvSpPr/>
          <p:nvPr/>
        </p:nvSpPr>
        <p:spPr>
          <a:xfrm>
            <a:off x="453936" y="492750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Практические рекомендации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AF1DAF-B7C6-10BB-79AC-B8BD8D20A72A}"/>
              </a:ext>
            </a:extLst>
          </p:cNvPr>
          <p:cNvSpPr/>
          <p:nvPr/>
        </p:nvSpPr>
        <p:spPr>
          <a:xfrm>
            <a:off x="453936" y="1488040"/>
            <a:ext cx="114231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Bookman Old Style" panose="02050604050505020204" pitchFamily="18" charset="0"/>
              </a:rPr>
              <a:t>Выбор архитектуры:</a:t>
            </a:r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Начинайте с простых моделей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Используйте </a:t>
            </a:r>
            <a:r>
              <a:rPr lang="ru-RU" sz="2400" dirty="0" err="1">
                <a:latin typeface="Bookman Old Style" panose="02050604050505020204" pitchFamily="18" charset="0"/>
              </a:rPr>
              <a:t>ReLU</a:t>
            </a:r>
            <a:r>
              <a:rPr lang="ru-RU" sz="2400" dirty="0">
                <a:latin typeface="Bookman Old Style" panose="02050604050505020204" pitchFamily="18" charset="0"/>
              </a:rPr>
              <a:t> для скрытых слоев</a:t>
            </a:r>
          </a:p>
          <a:p>
            <a:r>
              <a:rPr lang="ru-RU" sz="2400" dirty="0" err="1">
                <a:latin typeface="Bookman Old Style" panose="02050604050505020204" pitchFamily="18" charset="0"/>
              </a:rPr>
              <a:t>Softmax</a:t>
            </a:r>
            <a:r>
              <a:rPr lang="ru-RU" sz="2400" dirty="0">
                <a:latin typeface="Bookman Old Style" panose="02050604050505020204" pitchFamily="18" charset="0"/>
              </a:rPr>
              <a:t>/</a:t>
            </a:r>
            <a:r>
              <a:rPr lang="ru-RU" sz="2400" dirty="0" err="1">
                <a:latin typeface="Bookman Old Style" panose="02050604050505020204" pitchFamily="18" charset="0"/>
              </a:rPr>
              <a:t>sigmoid</a:t>
            </a:r>
            <a:r>
              <a:rPr lang="ru-RU" sz="2400" dirty="0">
                <a:latin typeface="Bookman Old Style" panose="02050604050505020204" pitchFamily="18" charset="0"/>
              </a:rPr>
              <a:t> для выходного слоя в зависимости от задачи</a:t>
            </a: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ru-RU" sz="2400" b="1" dirty="0">
                <a:latin typeface="Bookman Old Style" panose="02050604050505020204" pitchFamily="18" charset="0"/>
              </a:rPr>
              <a:t>Настройка компиляции:</a:t>
            </a:r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Adam — безопасный выбор оптимизатора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Мониторьте несколько метрик</a:t>
            </a: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ru-RU" sz="2400" b="1" dirty="0">
                <a:latin typeface="Bookman Old Style" panose="02050604050505020204" pitchFamily="18" charset="0"/>
              </a:rPr>
              <a:t>Отладка модели:</a:t>
            </a:r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Анализируйте кривые обучения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Экспериментируйте с разными архитектурами</a:t>
            </a:r>
          </a:p>
        </p:txBody>
      </p:sp>
    </p:spTree>
    <p:extLst>
      <p:ext uri="{BB962C8B-B14F-4D97-AF65-F5344CB8AC3E}">
        <p14:creationId xmlns:p14="http://schemas.microsoft.com/office/powerpoint/2010/main" val="316643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58911" y="797510"/>
            <a:ext cx="100326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Bookman Old Style" panose="02050604050505020204" pitchFamily="18" charset="0"/>
              </a:rPr>
              <a:t>Нейронная сеть </a:t>
            </a:r>
            <a:r>
              <a:rPr lang="ru-RU" sz="2800" dirty="0">
                <a:latin typeface="Bookman Old Style" panose="02050604050505020204" pitchFamily="18" charset="0"/>
              </a:rPr>
              <a:t>— это последовательность преобразований данных, где каждый слой выполняет специфическую операцию над входными данными и передает результат следующему слою.</a:t>
            </a:r>
          </a:p>
          <a:p>
            <a:endParaRPr lang="ru-RU" sz="2800" dirty="0">
              <a:latin typeface="Bookman Old Style" panose="020506040505050202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7CFDDC-856F-42CB-5D84-AF48C7A24DD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900" y="855676"/>
            <a:ext cx="639100" cy="629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2D65F-9E4A-BE45-3FCC-E0D151EF5758}"/>
              </a:ext>
            </a:extLst>
          </p:cNvPr>
          <p:cNvSpPr txBox="1"/>
          <p:nvPr/>
        </p:nvSpPr>
        <p:spPr>
          <a:xfrm>
            <a:off x="1439105" y="3167390"/>
            <a:ext cx="887222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Bookman Old Style" panose="02050604050505020204" pitchFamily="18" charset="0"/>
              </a:rPr>
              <a:t>Основная формула для одного нейрона:</a:t>
            </a:r>
          </a:p>
          <a:p>
            <a:pPr algn="ctr"/>
            <a:r>
              <a:rPr lang="ru-RU" sz="2600" i="1" dirty="0">
                <a:latin typeface="Bookman Old Style" panose="02050604050505020204" pitchFamily="18" charset="0"/>
              </a:rPr>
              <a:t>y = f(w</a:t>
            </a:r>
            <a:r>
              <a:rPr lang="en-US" sz="2600" i="1" dirty="0">
                <a:latin typeface="Bookman Old Style" panose="02050604050505020204" pitchFamily="18" charset="0"/>
              </a:rPr>
              <a:t>*</a:t>
            </a:r>
            <a:r>
              <a:rPr lang="ru-RU" sz="2600" i="1" dirty="0">
                <a:latin typeface="Bookman Old Style" panose="02050604050505020204" pitchFamily="18" charset="0"/>
              </a:rPr>
              <a:t>x + b)</a:t>
            </a:r>
          </a:p>
          <a:p>
            <a:r>
              <a:rPr lang="ru-RU" sz="2600" dirty="0">
                <a:latin typeface="Bookman Old Style" panose="02050604050505020204" pitchFamily="18" charset="0"/>
              </a:rPr>
              <a:t>где:</a:t>
            </a:r>
          </a:p>
          <a:p>
            <a:r>
              <a:rPr lang="ru-RU" sz="2600" dirty="0">
                <a:latin typeface="Bookman Old Style" panose="02050604050505020204" pitchFamily="18" charset="0"/>
              </a:rPr>
              <a:t>x — входной вектор</a:t>
            </a:r>
          </a:p>
          <a:p>
            <a:r>
              <a:rPr lang="ru-RU" sz="2600" dirty="0">
                <a:latin typeface="Bookman Old Style" panose="02050604050505020204" pitchFamily="18" charset="0"/>
              </a:rPr>
              <a:t>w — веса</a:t>
            </a:r>
          </a:p>
          <a:p>
            <a:r>
              <a:rPr lang="ru-RU" sz="2600" dirty="0">
                <a:latin typeface="Bookman Old Style" panose="02050604050505020204" pitchFamily="18" charset="0"/>
              </a:rPr>
              <a:t>b — смещение (</a:t>
            </a:r>
            <a:r>
              <a:rPr lang="ru-RU" sz="2600" dirty="0" err="1">
                <a:latin typeface="Bookman Old Style" panose="02050604050505020204" pitchFamily="18" charset="0"/>
              </a:rPr>
              <a:t>bias</a:t>
            </a:r>
            <a:r>
              <a:rPr lang="ru-RU" sz="2600" dirty="0">
                <a:latin typeface="Bookman Old Style" panose="02050604050505020204" pitchFamily="18" charset="0"/>
              </a:rPr>
              <a:t>)</a:t>
            </a:r>
          </a:p>
          <a:p>
            <a:r>
              <a:rPr lang="ru-RU" sz="2600" dirty="0">
                <a:latin typeface="Bookman Old Style" panose="02050604050505020204" pitchFamily="18" charset="0"/>
              </a:rPr>
              <a:t>f — функция активации</a:t>
            </a:r>
          </a:p>
        </p:txBody>
      </p:sp>
    </p:spTree>
    <p:extLst>
      <p:ext uri="{BB962C8B-B14F-4D97-AF65-F5344CB8AC3E}">
        <p14:creationId xmlns:p14="http://schemas.microsoft.com/office/powerpoint/2010/main" val="382574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53332-07F3-86E7-439B-6DEA81E47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E3F68E-F11C-756D-4D63-9979D344221E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40E185C-D6AE-2E0E-A048-E64B81A0669B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825344E-54D4-982C-6D57-4B276141B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A91C4AF-2A57-7F13-C113-B57A18A0F8BB}"/>
              </a:ext>
            </a:extLst>
          </p:cNvPr>
          <p:cNvSpPr/>
          <p:nvPr/>
        </p:nvSpPr>
        <p:spPr>
          <a:xfrm>
            <a:off x="858910" y="382011"/>
            <a:ext cx="1003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Слои нейронной сети</a:t>
            </a:r>
          </a:p>
          <a:p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Типы слоев и их назначение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563C3-14F0-124E-A2EA-F59AE2E9578F}"/>
              </a:ext>
            </a:extLst>
          </p:cNvPr>
          <p:cNvSpPr txBox="1"/>
          <p:nvPr/>
        </p:nvSpPr>
        <p:spPr>
          <a:xfrm>
            <a:off x="858910" y="1535060"/>
            <a:ext cx="887222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 err="1">
                <a:latin typeface="Bookman Old Style" panose="02050604050505020204" pitchFamily="18" charset="0"/>
              </a:rPr>
              <a:t>Полносвязный</a:t>
            </a:r>
            <a:r>
              <a:rPr lang="ru-RU" sz="2600" dirty="0">
                <a:latin typeface="Bookman Old Style" panose="02050604050505020204" pitchFamily="18" charset="0"/>
              </a:rPr>
              <a:t> слой (</a:t>
            </a:r>
            <a:r>
              <a:rPr lang="en-US" sz="2600" dirty="0">
                <a:latin typeface="Bookman Old Style" panose="02050604050505020204" pitchFamily="18" charset="0"/>
              </a:rPr>
              <a:t>Dense/Fully Connected)</a:t>
            </a:r>
          </a:p>
          <a:p>
            <a:endParaRPr lang="en-US" sz="26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Каждый нейрон связан со всеми входами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Применение: финальные классификаторы</a:t>
            </a:r>
            <a:endParaRPr lang="en-US" sz="2400" dirty="0">
              <a:latin typeface="Bookman Old Style" panose="02050604050505020204" pitchFamily="18" charset="0"/>
            </a:endParaRP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Пример в </a:t>
            </a:r>
            <a:r>
              <a:rPr lang="en-US" sz="2400" dirty="0" err="1">
                <a:latin typeface="Bookman Old Style" panose="02050604050505020204" pitchFamily="18" charset="0"/>
              </a:rPr>
              <a:t>Keras</a:t>
            </a:r>
            <a:r>
              <a:rPr lang="en-US" sz="2400" dirty="0">
                <a:latin typeface="Bookman Old Style" panose="02050604050505020204" pitchFamily="18" charset="0"/>
              </a:rPr>
              <a:t>:</a:t>
            </a:r>
          </a:p>
          <a:p>
            <a:endParaRPr lang="ru-RU" sz="2600" dirty="0">
              <a:latin typeface="Bookman Old Style" panose="02050604050505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137BF-6005-5C9F-374E-A7E2C6399763}"/>
              </a:ext>
            </a:extLst>
          </p:cNvPr>
          <p:cNvSpPr txBox="1"/>
          <p:nvPr/>
        </p:nvSpPr>
        <p:spPr>
          <a:xfrm>
            <a:off x="858910" y="4058827"/>
            <a:ext cx="8872220" cy="492443"/>
          </a:xfrm>
          <a:prstGeom prst="rect">
            <a:avLst/>
          </a:prstGeom>
          <a:noFill/>
          <a:ln>
            <a:solidFill>
              <a:srgbClr val="91B7DE"/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tf.keras.layers.Dense</a:t>
            </a:r>
            <a:r>
              <a:rPr lang="en-US" sz="2600" dirty="0">
                <a:latin typeface="Consolas" panose="020B0609020204030204" pitchFamily="49" charset="0"/>
              </a:rPr>
              <a:t>(128, activation='</a:t>
            </a:r>
            <a:r>
              <a:rPr lang="en-US" sz="2600" dirty="0" err="1">
                <a:latin typeface="Consolas" panose="020B0609020204030204" pitchFamily="49" charset="0"/>
              </a:rPr>
              <a:t>relu</a:t>
            </a:r>
            <a:r>
              <a:rPr lang="en-US" sz="2600" dirty="0">
                <a:latin typeface="Consolas" panose="020B0609020204030204" pitchFamily="49" charset="0"/>
              </a:rPr>
              <a:t>')</a:t>
            </a:r>
            <a:endParaRPr lang="ru-RU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21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620E3-7C06-8B12-8411-B5128452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D2AD52-B8A1-0863-1F05-5CCE399E0421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52FF7E7-CC50-D685-59A9-3E4E60856976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D4A6374-9545-46EA-3548-F1DA7BD4C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364A9F8-E09A-6C03-D2D4-4658E29E85E3}"/>
              </a:ext>
            </a:extLst>
          </p:cNvPr>
          <p:cNvSpPr/>
          <p:nvPr/>
        </p:nvSpPr>
        <p:spPr>
          <a:xfrm>
            <a:off x="858910" y="382011"/>
            <a:ext cx="1003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Слои нейронной сети</a:t>
            </a:r>
          </a:p>
          <a:p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Типы слоев и их назначение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13A96-11A6-1265-D87D-69F07B503D02}"/>
              </a:ext>
            </a:extLst>
          </p:cNvPr>
          <p:cNvSpPr txBox="1"/>
          <p:nvPr/>
        </p:nvSpPr>
        <p:spPr>
          <a:xfrm>
            <a:off x="858910" y="1535060"/>
            <a:ext cx="887222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Bookman Old Style" panose="02050604050505020204" pitchFamily="18" charset="0"/>
              </a:rPr>
              <a:t>Слой </a:t>
            </a:r>
            <a:r>
              <a:rPr lang="ru-RU" sz="2600" dirty="0" err="1">
                <a:latin typeface="Bookman Old Style" panose="02050604050505020204" pitchFamily="18" charset="0"/>
              </a:rPr>
              <a:t>дропаута</a:t>
            </a:r>
            <a:r>
              <a:rPr lang="ru-RU" sz="2600" dirty="0">
                <a:latin typeface="Bookman Old Style" panose="02050604050505020204" pitchFamily="18" charset="0"/>
              </a:rPr>
              <a:t> (</a:t>
            </a:r>
            <a:r>
              <a:rPr lang="en-US" sz="2600" dirty="0">
                <a:latin typeface="Bookman Old Style" panose="02050604050505020204" pitchFamily="18" charset="0"/>
              </a:rPr>
              <a:t>Dropout)</a:t>
            </a:r>
            <a:endParaRPr lang="ru-RU" sz="2600" dirty="0">
              <a:latin typeface="Bookman Old Style" panose="02050604050505020204" pitchFamily="18" charset="0"/>
            </a:endParaRP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Регуляризация для борьбы с переобучением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Случайно "отключает" нейроны во время обучения</a:t>
            </a: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Пример в </a:t>
            </a:r>
            <a:r>
              <a:rPr lang="en-US" sz="2400" dirty="0" err="1">
                <a:latin typeface="Bookman Old Style" panose="02050604050505020204" pitchFamily="18" charset="0"/>
              </a:rPr>
              <a:t>Keras</a:t>
            </a:r>
            <a:r>
              <a:rPr lang="en-US" sz="2400" dirty="0">
                <a:latin typeface="Bookman Old Style" panose="02050604050505020204" pitchFamily="18" charset="0"/>
              </a:rPr>
              <a:t>:</a:t>
            </a:r>
          </a:p>
          <a:p>
            <a:endParaRPr lang="ru-RU" sz="2600" dirty="0">
              <a:latin typeface="Bookman Old Style" panose="02050604050505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738CA-1D2B-699D-6C9C-CD2C505C0517}"/>
              </a:ext>
            </a:extLst>
          </p:cNvPr>
          <p:cNvSpPr txBox="1"/>
          <p:nvPr/>
        </p:nvSpPr>
        <p:spPr>
          <a:xfrm>
            <a:off x="960510" y="4021173"/>
            <a:ext cx="8872220" cy="492443"/>
          </a:xfrm>
          <a:prstGeom prst="rect">
            <a:avLst/>
          </a:prstGeom>
          <a:noFill/>
          <a:ln>
            <a:solidFill>
              <a:srgbClr val="91B7DE"/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tf.keras.layers.Dropout</a:t>
            </a:r>
            <a:r>
              <a:rPr lang="en-US" sz="2600" dirty="0">
                <a:latin typeface="Consolas" panose="020B0609020204030204" pitchFamily="49" charset="0"/>
              </a:rPr>
              <a:t>(0.5)</a:t>
            </a:r>
            <a:endParaRPr lang="ru-RU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30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FC58-AD32-797B-AD9C-66C3969D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7CED66-DD07-B810-F220-AD3D192387E3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BA1EA71-CA8B-C563-421B-168FF7B7DF37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A6AE05E-5DA7-34E8-21D9-FAAA45BAB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17E3AA0-C4C7-D608-9FA1-654BCB78C46D}"/>
              </a:ext>
            </a:extLst>
          </p:cNvPr>
          <p:cNvSpPr/>
          <p:nvPr/>
        </p:nvSpPr>
        <p:spPr>
          <a:xfrm>
            <a:off x="858910" y="382011"/>
            <a:ext cx="1003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Слои нейронной сети</a:t>
            </a:r>
          </a:p>
          <a:p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Типы слоев и их назначение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9748B-5B7B-CE8D-4522-EDC6AA32BBD4}"/>
              </a:ext>
            </a:extLst>
          </p:cNvPr>
          <p:cNvSpPr txBox="1"/>
          <p:nvPr/>
        </p:nvSpPr>
        <p:spPr>
          <a:xfrm>
            <a:off x="858910" y="1535060"/>
            <a:ext cx="1037258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Bookman Old Style" panose="02050604050505020204" pitchFamily="18" charset="0"/>
              </a:rPr>
              <a:t>Слой </a:t>
            </a:r>
            <a:r>
              <a:rPr lang="ru-RU" sz="2600" dirty="0" err="1">
                <a:latin typeface="Bookman Old Style" panose="02050604050505020204" pitchFamily="18" charset="0"/>
              </a:rPr>
              <a:t>GaussianDropout</a:t>
            </a:r>
            <a:r>
              <a:rPr lang="ru-RU" sz="2600" dirty="0">
                <a:latin typeface="Bookman Old Style" panose="02050604050505020204" pitchFamily="18" charset="0"/>
              </a:rPr>
              <a:t> </a:t>
            </a:r>
          </a:p>
          <a:p>
            <a:endParaRPr lang="ru-RU" sz="2600" dirty="0">
              <a:latin typeface="Bookman Old Style" panose="02050604050505020204" pitchFamily="18" charset="0"/>
            </a:endParaRPr>
          </a:p>
          <a:p>
            <a:r>
              <a:rPr lang="ru-RU" sz="2600" dirty="0">
                <a:latin typeface="Bookman Old Style" panose="02050604050505020204" pitchFamily="18" charset="0"/>
              </a:rPr>
              <a:t>Альтернатива классическому </a:t>
            </a:r>
            <a:r>
              <a:rPr lang="ru-RU" sz="2600" dirty="0" err="1">
                <a:latin typeface="Bookman Old Style" panose="02050604050505020204" pitchFamily="18" charset="0"/>
              </a:rPr>
              <a:t>Dropout</a:t>
            </a:r>
            <a:r>
              <a:rPr lang="ru-RU" sz="2600" dirty="0">
                <a:latin typeface="Bookman Old Style" panose="02050604050505020204" pitchFamily="18" charset="0"/>
              </a:rPr>
              <a:t>, которая добавляет мультипликативный шум из гауссовского распределения вместо бинарной маски.</a:t>
            </a:r>
          </a:p>
          <a:p>
            <a:endParaRPr lang="ru-RU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Пример в </a:t>
            </a:r>
            <a:r>
              <a:rPr lang="en-US" sz="2400" dirty="0" err="1">
                <a:latin typeface="Bookman Old Style" panose="02050604050505020204" pitchFamily="18" charset="0"/>
              </a:rPr>
              <a:t>Keras</a:t>
            </a:r>
            <a:r>
              <a:rPr lang="en-US" sz="2400" dirty="0">
                <a:latin typeface="Bookman Old Style" panose="02050604050505020204" pitchFamily="18" charset="0"/>
              </a:rPr>
              <a:t>:</a:t>
            </a:r>
          </a:p>
          <a:p>
            <a:endParaRPr lang="ru-RU" sz="2600" dirty="0">
              <a:latin typeface="Bookman Old Style" panose="02050604050505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BFC4C2-9562-F504-951C-DB27D24E50AE}"/>
              </a:ext>
            </a:extLst>
          </p:cNvPr>
          <p:cNvSpPr txBox="1"/>
          <p:nvPr/>
        </p:nvSpPr>
        <p:spPr>
          <a:xfrm>
            <a:off x="960510" y="4747105"/>
            <a:ext cx="8872220" cy="492443"/>
          </a:xfrm>
          <a:prstGeom prst="rect">
            <a:avLst/>
          </a:prstGeom>
          <a:noFill/>
          <a:ln>
            <a:solidFill>
              <a:srgbClr val="91B7DE"/>
            </a:solidFill>
          </a:ln>
        </p:spPr>
        <p:txBody>
          <a:bodyPr wrap="square">
            <a:spAutoFit/>
          </a:bodyPr>
          <a:lstStyle/>
          <a:p>
            <a:r>
              <a:rPr lang="en-US" sz="2600" dirty="0" err="1">
                <a:latin typeface="Consolas" panose="020B0609020204030204" pitchFamily="49" charset="0"/>
              </a:rPr>
              <a:t>tf.keras.layers.GaussianDropout</a:t>
            </a:r>
            <a:r>
              <a:rPr lang="en-US" sz="2600" dirty="0">
                <a:latin typeface="Consolas" panose="020B0609020204030204" pitchFamily="49" charset="0"/>
              </a:rPr>
              <a:t>(rate)</a:t>
            </a:r>
            <a:endParaRPr lang="ru-RU" sz="26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5C31A-1D5D-916E-B88D-CE8D1D9B6784}"/>
              </a:ext>
            </a:extLst>
          </p:cNvPr>
          <p:cNvSpPr txBox="1"/>
          <p:nvPr/>
        </p:nvSpPr>
        <p:spPr>
          <a:xfrm>
            <a:off x="960510" y="5490249"/>
            <a:ext cx="9768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Bookman Old Style" panose="02050604050505020204" pitchFamily="18" charset="0"/>
              </a:rPr>
              <a:t>rate</a:t>
            </a:r>
            <a:r>
              <a:rPr lang="ru-RU" dirty="0">
                <a:latin typeface="Bookman Old Style" panose="02050604050505020204" pitchFamily="18" charset="0"/>
              </a:rPr>
              <a:t> — параметр шума (обычно 0.1-0.5), означает стандартное отклонение</a:t>
            </a:r>
          </a:p>
        </p:txBody>
      </p:sp>
    </p:spTree>
    <p:extLst>
      <p:ext uri="{BB962C8B-B14F-4D97-AF65-F5344CB8AC3E}">
        <p14:creationId xmlns:p14="http://schemas.microsoft.com/office/powerpoint/2010/main" val="136461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C951-4F7E-95A5-9644-4C6B9D094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E574F3-3D68-5623-40E0-B6045880C58C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F0EFDF90-9986-941E-E01C-687D2C23D552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9F58353-97F3-08C1-3634-00E5A9448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C9DD67-8F77-7D0E-A327-EECF1D21D160}"/>
              </a:ext>
            </a:extLst>
          </p:cNvPr>
          <p:cNvSpPr/>
          <p:nvPr/>
        </p:nvSpPr>
        <p:spPr>
          <a:xfrm>
            <a:off x="858910" y="382011"/>
            <a:ext cx="1003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Слои нейронной сети</a:t>
            </a:r>
          </a:p>
          <a:p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Типы слоев и их назначение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16244-459F-4873-E98C-2A4E6ABF08E4}"/>
              </a:ext>
            </a:extLst>
          </p:cNvPr>
          <p:cNvSpPr txBox="1"/>
          <p:nvPr/>
        </p:nvSpPr>
        <p:spPr>
          <a:xfrm>
            <a:off x="858910" y="1481590"/>
            <a:ext cx="887222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Bookman Old Style" panose="02050604050505020204" pitchFamily="18" charset="0"/>
              </a:rPr>
              <a:t>Слой </a:t>
            </a:r>
            <a:r>
              <a:rPr lang="ru-RU" sz="2600" dirty="0" err="1">
                <a:latin typeface="Bookman Old Style" panose="02050604050505020204" pitchFamily="18" charset="0"/>
              </a:rPr>
              <a:t>пулинга</a:t>
            </a:r>
            <a:r>
              <a:rPr lang="ru-RU" sz="2600" dirty="0">
                <a:latin typeface="Bookman Old Style" panose="02050604050505020204" pitchFamily="18" charset="0"/>
              </a:rPr>
              <a:t> (</a:t>
            </a:r>
            <a:r>
              <a:rPr lang="en-US" sz="2600" dirty="0">
                <a:latin typeface="Bookman Old Style" panose="02050604050505020204" pitchFamily="18" charset="0"/>
              </a:rPr>
              <a:t>Pooling)</a:t>
            </a:r>
            <a:endParaRPr lang="ru-RU" sz="2600" dirty="0">
              <a:latin typeface="Bookman Old Style" panose="02050604050505020204" pitchFamily="18" charset="0"/>
            </a:endParaRP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Уменьшает размерность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Сохраняет важные признаки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Повышает инвариантность к смещениям</a:t>
            </a: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Пример в </a:t>
            </a:r>
            <a:r>
              <a:rPr lang="en-US" sz="2400" dirty="0" err="1">
                <a:latin typeface="Bookman Old Style" panose="02050604050505020204" pitchFamily="18" charset="0"/>
              </a:rPr>
              <a:t>Keras</a:t>
            </a:r>
            <a:r>
              <a:rPr lang="en-US" sz="2400" dirty="0"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5CF46-AAD0-6E09-AED1-1E3C4DE454B4}"/>
              </a:ext>
            </a:extLst>
          </p:cNvPr>
          <p:cNvSpPr txBox="1"/>
          <p:nvPr/>
        </p:nvSpPr>
        <p:spPr>
          <a:xfrm>
            <a:off x="960510" y="4651093"/>
            <a:ext cx="8872220" cy="492443"/>
          </a:xfrm>
          <a:prstGeom prst="rect">
            <a:avLst/>
          </a:prstGeom>
          <a:noFill/>
          <a:ln>
            <a:solidFill>
              <a:srgbClr val="91B7DE"/>
            </a:solidFill>
          </a:ln>
        </p:spPr>
        <p:txBody>
          <a:bodyPr wrap="square">
            <a:spAutoFit/>
          </a:bodyPr>
          <a:lstStyle/>
          <a:p>
            <a:r>
              <a:rPr lang="en-US" sz="2600" dirty="0">
                <a:latin typeface="Consolas" panose="020B0609020204030204" pitchFamily="49" charset="0"/>
              </a:rPr>
              <a:t>tf.keras.layers.MaxPooling2D((2, 2))</a:t>
            </a:r>
            <a:endParaRPr lang="ru-RU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8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5FE08-B74C-5691-8454-C1EB70918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A33E9C-5AD3-3318-E387-1A36FC7E8F86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BCD2A26D-44DA-F8BB-69DE-493637114332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39FCA7-F51E-61C5-E777-95968E264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E675A35-164F-D7ED-D2CC-9B03A542D8DA}"/>
              </a:ext>
            </a:extLst>
          </p:cNvPr>
          <p:cNvSpPr/>
          <p:nvPr/>
        </p:nvSpPr>
        <p:spPr>
          <a:xfrm>
            <a:off x="858910" y="382011"/>
            <a:ext cx="1003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Слои нейронной сети</a:t>
            </a:r>
          </a:p>
          <a:p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Типы слоев и их назначение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AB146-DBCA-2322-62B4-12B16BFB0052}"/>
              </a:ext>
            </a:extLst>
          </p:cNvPr>
          <p:cNvSpPr txBox="1"/>
          <p:nvPr/>
        </p:nvSpPr>
        <p:spPr>
          <a:xfrm>
            <a:off x="858910" y="1481590"/>
            <a:ext cx="887222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Bookman Old Style" panose="02050604050505020204" pitchFamily="18" charset="0"/>
              </a:rPr>
              <a:t>Сверточный слой (</a:t>
            </a:r>
            <a:r>
              <a:rPr lang="en-US" sz="2600" dirty="0">
                <a:latin typeface="Bookman Old Style" panose="02050604050505020204" pitchFamily="18" charset="0"/>
              </a:rPr>
              <a:t>Convolutional)</a:t>
            </a:r>
            <a:endParaRPr lang="ru-RU" sz="2600" dirty="0">
              <a:latin typeface="Bookman Old Style" panose="02050604050505020204" pitchFamily="18" charset="0"/>
            </a:endParaRPr>
          </a:p>
          <a:p>
            <a:endParaRPr lang="ru-RU" sz="26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Сохраняет пространственную структуру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Использует ядра свертки для извлечения признаков</a:t>
            </a:r>
          </a:p>
          <a:p>
            <a:r>
              <a:rPr lang="ru-RU" sz="2400" dirty="0">
                <a:latin typeface="Bookman Old Style" panose="02050604050505020204" pitchFamily="18" charset="0"/>
              </a:rPr>
              <a:t>Применение: изображения, временные ряды</a:t>
            </a:r>
          </a:p>
          <a:p>
            <a:endParaRPr lang="en-US" sz="2400" dirty="0">
              <a:latin typeface="Bookman Old Style" panose="02050604050505020204" pitchFamily="18" charset="0"/>
            </a:endParaRPr>
          </a:p>
          <a:p>
            <a:r>
              <a:rPr lang="ru-RU" sz="2400" dirty="0">
                <a:latin typeface="Bookman Old Style" panose="02050604050505020204" pitchFamily="18" charset="0"/>
              </a:rPr>
              <a:t>Пример в </a:t>
            </a:r>
            <a:r>
              <a:rPr lang="en-US" sz="2400" dirty="0" err="1">
                <a:latin typeface="Bookman Old Style" panose="02050604050505020204" pitchFamily="18" charset="0"/>
              </a:rPr>
              <a:t>Keras</a:t>
            </a:r>
            <a:r>
              <a:rPr lang="en-US" sz="2400" dirty="0"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9B291-7470-27B4-7B6F-0C3E89CEEB18}"/>
              </a:ext>
            </a:extLst>
          </p:cNvPr>
          <p:cNvSpPr txBox="1"/>
          <p:nvPr/>
        </p:nvSpPr>
        <p:spPr>
          <a:xfrm>
            <a:off x="960510" y="4651093"/>
            <a:ext cx="10388210" cy="492443"/>
          </a:xfrm>
          <a:prstGeom prst="rect">
            <a:avLst/>
          </a:prstGeom>
          <a:noFill/>
          <a:ln>
            <a:solidFill>
              <a:srgbClr val="91B7DE"/>
            </a:solidFill>
          </a:ln>
        </p:spPr>
        <p:txBody>
          <a:bodyPr wrap="square">
            <a:spAutoFit/>
          </a:bodyPr>
          <a:lstStyle/>
          <a:p>
            <a:r>
              <a:rPr lang="en-US" sz="2600" dirty="0">
                <a:latin typeface="Consolas" panose="020B0609020204030204" pitchFamily="49" charset="0"/>
              </a:rPr>
              <a:t>tf.keras.layers.Conv2D(32, (3, 3), activation='</a:t>
            </a:r>
            <a:r>
              <a:rPr lang="en-US" sz="2600" dirty="0" err="1">
                <a:latin typeface="Consolas" panose="020B0609020204030204" pitchFamily="49" charset="0"/>
              </a:rPr>
              <a:t>relu</a:t>
            </a:r>
            <a:r>
              <a:rPr lang="en-US" sz="2600" dirty="0">
                <a:latin typeface="Consolas" panose="020B0609020204030204" pitchFamily="49" charset="0"/>
              </a:rPr>
              <a:t>')</a:t>
            </a:r>
            <a:endParaRPr lang="ru-RU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17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017CF-3F8C-BD18-D4C0-3CFD43336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952BCD-E0AD-CDDC-525E-BEA947F4DC6B}"/>
              </a:ext>
            </a:extLst>
          </p:cNvPr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BED5109A-3224-73C4-BEB9-B1E7527B4C58}"/>
              </a:ext>
            </a:extLst>
          </p:cNvPr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C6A0EC3-02F5-8BE4-BEFD-41032F7C5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EE48CEA-1C25-C583-A5D9-AD43C30C9257}"/>
              </a:ext>
            </a:extLst>
          </p:cNvPr>
          <p:cNvSpPr/>
          <p:nvPr/>
        </p:nvSpPr>
        <p:spPr>
          <a:xfrm>
            <a:off x="858910" y="382011"/>
            <a:ext cx="1003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Слои нейронной сети</a:t>
            </a:r>
          </a:p>
          <a:p>
            <a:r>
              <a:rPr lang="ru-RU" sz="20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Типы слоев и их назначение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" name="Google Shape;88;p16">
            <a:extLst>
              <a:ext uri="{FF2B5EF4-FFF2-40B4-BE49-F238E27FC236}">
                <a16:creationId xmlns:a16="http://schemas.microsoft.com/office/drawing/2014/main" id="{CFA21451-7B12-4D40-DB3E-D47D3DC7A8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196" y="1581920"/>
            <a:ext cx="3158764" cy="31587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9;p16">
            <a:extLst>
              <a:ext uri="{FF2B5EF4-FFF2-40B4-BE49-F238E27FC236}">
                <a16:creationId xmlns:a16="http://schemas.microsoft.com/office/drawing/2014/main" id="{C7A8D1F4-28B3-FFBC-9713-16CDA7DDC2CB}"/>
              </a:ext>
            </a:extLst>
          </p:cNvPr>
          <p:cNvSpPr txBox="1"/>
          <p:nvPr/>
        </p:nvSpPr>
        <p:spPr>
          <a:xfrm>
            <a:off x="451136" y="4993327"/>
            <a:ext cx="402447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Вы видите, что много пикселей одного цвета образуют треугольник, а ваш мозг подсказывает: это кошачье ухо, вы видите много черных пикселей и по краям коричневые, а мозг говорит: это глазки</a:t>
            </a:r>
            <a:endParaRPr sz="1600" dirty="0"/>
          </a:p>
        </p:txBody>
      </p:sp>
      <p:pic>
        <p:nvPicPr>
          <p:cNvPr id="9" name="Google Shape;90;p16" title="Smartiqa_neural_netw.gif">
            <a:extLst>
              <a:ext uri="{FF2B5EF4-FFF2-40B4-BE49-F238E27FC236}">
                <a16:creationId xmlns:a16="http://schemas.microsoft.com/office/drawing/2014/main" id="{23156AFF-DB16-F55E-1E3F-8F44B1E3F0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3360" y="1581921"/>
            <a:ext cx="6186444" cy="31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1;p16">
            <a:extLst>
              <a:ext uri="{FF2B5EF4-FFF2-40B4-BE49-F238E27FC236}">
                <a16:creationId xmlns:a16="http://schemas.microsoft.com/office/drawing/2014/main" id="{71C1017E-5E50-B618-5098-6EEAD31ED865}"/>
              </a:ext>
            </a:extLst>
          </p:cNvPr>
          <p:cNvSpPr txBox="1"/>
          <p:nvPr/>
        </p:nvSpPr>
        <p:spPr>
          <a:xfrm>
            <a:off x="4798021" y="4883463"/>
            <a:ext cx="694775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Темно-синяя табличка, которая "ездит" по изображению котика - </a:t>
            </a:r>
            <a:r>
              <a:rPr lang="ru" sz="1600" b="1" dirty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фильтр</a:t>
            </a:r>
            <a:r>
              <a:rPr lang="ru" sz="1600" dirty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Единички на нем отмечены так, чтобы он реагировал на ухо. Если мысленно соединить единички ломанной линией, то получится контур левого уха. Поэтому когда такой фильтр наложится на ухо, получится число: </a:t>
            </a:r>
            <a:r>
              <a:rPr lang="ru" sz="1600" b="1" dirty="0">
                <a:solidFill>
                  <a:srgbClr val="007C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ru" sz="1600" b="1" dirty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ru" sz="1600" dirty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по мере удаления фильтра от уха число становится все меньше и меньше. А когда фильтр вообще не перекрывает ухо, число обращается в </a:t>
            </a:r>
            <a:r>
              <a:rPr lang="ru" sz="1600" b="1" dirty="0">
                <a:solidFill>
                  <a:srgbClr val="007C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ru" sz="1600" dirty="0">
                <a:solidFill>
                  <a:srgbClr val="2525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59993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10015070" y="3011534"/>
            <a:ext cx="3594254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  <a:alpha val="38000"/>
                  </a:schemeClr>
                </a:solidFill>
                <a:latin typeface="AvantGardeGothicCTT" pitchFamily="2" charset="0"/>
              </a:rPr>
              <a:t>Методы машинного обучения</a:t>
            </a:r>
          </a:p>
        </p:txBody>
      </p:sp>
      <p:sp>
        <p:nvSpPr>
          <p:cNvPr id="6" name="Freeform 3"/>
          <p:cNvSpPr/>
          <p:nvPr/>
        </p:nvSpPr>
        <p:spPr>
          <a:xfrm rot="19800707">
            <a:off x="9104844" y="-702297"/>
            <a:ext cx="4590197" cy="7370273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3936" y="49275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Функция активации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3936" y="1471518"/>
            <a:ext cx="9352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Функция активации </a:t>
            </a:r>
            <a:r>
              <a:rPr lang="ru-RU" dirty="0">
                <a:latin typeface="Bookman Old Style" panose="02050604050505020204" pitchFamily="18" charset="0"/>
              </a:rPr>
              <a:t>определяет выходное значение нейрона в зависимости от результата взвешенной суммы входов и порогового значения.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53936" y="2265620"/>
            <a:ext cx="6928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Функция </a:t>
            </a:r>
            <a:r>
              <a:rPr lang="en-US" dirty="0">
                <a:latin typeface="Bookman Old Style" panose="02050604050505020204" pitchFamily="18" charset="0"/>
              </a:rPr>
              <a:t>F</a:t>
            </a:r>
            <a:r>
              <a:rPr lang="ru-RU" dirty="0">
                <a:latin typeface="Bookman Old Style" panose="02050604050505020204" pitchFamily="18" charset="0"/>
              </a:rPr>
              <a:t> = активирована, если Y &gt; граница, иначе нет.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Другой способ:  </a:t>
            </a:r>
            <a:r>
              <a:rPr lang="en-US" dirty="0">
                <a:latin typeface="Bookman Old Style" panose="02050604050505020204" pitchFamily="18" charset="0"/>
              </a:rPr>
              <a:t>F</a:t>
            </a:r>
            <a:r>
              <a:rPr lang="ru-RU" dirty="0">
                <a:latin typeface="Bookman Old Style" panose="02050604050505020204" pitchFamily="18" charset="0"/>
              </a:rPr>
              <a:t> = 1, если Y &gt; граница, иначе А = 0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36" y="3479929"/>
            <a:ext cx="3095625" cy="23241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53936" y="3059722"/>
            <a:ext cx="452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Ступенчатая</a:t>
            </a:r>
            <a:r>
              <a:rPr lang="ru-RU" dirty="0">
                <a:latin typeface="Bookman Old Style" panose="02050604050505020204" pitchFamily="18" charset="0"/>
              </a:rPr>
              <a:t> функция активации: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53936" y="5804029"/>
            <a:ext cx="45379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>
                    <a:lumMod val="85000"/>
                  </a:schemeClr>
                </a:solidFill>
                <a:latin typeface="Bookman Old Style" panose="02050604050505020204" pitchFamily="18" charset="0"/>
              </a:rPr>
              <a:t>Представим, что создаем бинарный классификатор — модель, которая должна говорить “да” или “нет” (активирован или нет). </a:t>
            </a:r>
          </a:p>
        </p:txBody>
      </p:sp>
    </p:spTree>
    <p:extLst>
      <p:ext uri="{BB962C8B-B14F-4D97-AF65-F5344CB8AC3E}">
        <p14:creationId xmlns:p14="http://schemas.microsoft.com/office/powerpoint/2010/main" val="8687047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8285</TotalTime>
  <Words>1078</Words>
  <Application>Microsoft Office PowerPoint</Application>
  <PresentationFormat>Широкоэкранный</PresentationFormat>
  <Paragraphs>164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AvantGardeGothicCTT</vt:lpstr>
      <vt:lpstr>Bookman Old Style</vt:lpstr>
      <vt:lpstr>Calibri</vt:lpstr>
      <vt:lpstr>Calibri Light</vt:lpstr>
      <vt:lpstr>Consolas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Дементьева Кристина</cp:lastModifiedBy>
  <cp:revision>143</cp:revision>
  <dcterms:created xsi:type="dcterms:W3CDTF">2023-08-23T05:44:28Z</dcterms:created>
  <dcterms:modified xsi:type="dcterms:W3CDTF">2025-10-28T08:44:56Z</dcterms:modified>
</cp:coreProperties>
</file>